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58" r:id="rId5"/>
    <p:sldId id="260" r:id="rId6"/>
    <p:sldId id="265" r:id="rId7"/>
    <p:sldId id="266" r:id="rId8"/>
    <p:sldId id="267" r:id="rId9"/>
    <p:sldId id="269" r:id="rId10"/>
    <p:sldId id="262" r:id="rId11"/>
    <p:sldId id="268" r:id="rId12"/>
    <p:sldId id="264"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710F2-47D6-6C40-A2EC-31A5C3CACF0A}" v="3" dt="2024-05-05T18:28:27.593"/>
    <p1510:client id="{E17EC90F-8152-97BC-6D48-BDB1605EA048}" v="3" dt="2024-05-05T18:25:15.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79"/>
    <p:restoredTop sz="83426"/>
  </p:normalViewPr>
  <p:slideViewPr>
    <p:cSldViewPr snapToGrid="0">
      <p:cViewPr varScale="1">
        <p:scale>
          <a:sx n="103" d="100"/>
          <a:sy n="103" d="100"/>
        </p:scale>
        <p:origin x="520" y="184"/>
      </p:cViewPr>
      <p:guideLst/>
    </p:cSldViewPr>
  </p:slideViewPr>
  <p:notesTextViewPr>
    <p:cViewPr>
      <p:scale>
        <a:sx n="1" d="1"/>
        <a:sy n="1" d="1"/>
      </p:scale>
      <p:origin x="0" y="-21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4B57F-E27A-844D-B3FC-2F352CF9C05D}" type="datetimeFigureOut">
              <a:rPr lang="en-US" smtClean="0"/>
              <a:t>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CA695-5074-9A4C-88A6-07DDE9FC9D70}" type="slidenum">
              <a:rPr lang="en-US" smtClean="0"/>
              <a:t>‹#›</a:t>
            </a:fld>
            <a:endParaRPr lang="en-US"/>
          </a:p>
        </p:txBody>
      </p:sp>
    </p:spTree>
    <p:extLst>
      <p:ext uri="{BB962C8B-B14F-4D97-AF65-F5344CB8AC3E}">
        <p14:creationId xmlns:p14="http://schemas.microsoft.com/office/powerpoint/2010/main" val="311437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Aptos" panose="020B0004020202020204" pitchFamily="34" charset="0"/>
                <a:ea typeface="Aptos" panose="020B0004020202020204" pitchFamily="34" charset="0"/>
                <a:cs typeface="Times New Roman" panose="02020603050405020304" pitchFamily="18" charset="0"/>
              </a:rPr>
              <a:t>Hello. I am Aadi, and I’m from King’s College School Wimbledon. I’m here today to tell you about our project where we developed cost-effective sensors and advanced AI models to monitor and forecast traffic and pollution levels. By integrating machine learning techniques with real-time data collection, our solution aims to empower communities to mitigate the environmental impacts of congestion, helping with urban sustainability.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1</a:t>
            </a:fld>
            <a:endParaRPr lang="en-US"/>
          </a:p>
        </p:txBody>
      </p:sp>
    </p:spTree>
    <p:extLst>
      <p:ext uri="{BB962C8B-B14F-4D97-AF65-F5344CB8AC3E}">
        <p14:creationId xmlns:p14="http://schemas.microsoft.com/office/powerpoint/2010/main" val="409569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I believe that through this research I have discovered several different elements that can help in traffic planning in the future. The positive results were that traffic could be forecasted using machine learning and that traffic could be detected using low-cost aerial sensors and object detection. I have also demonstrated that low-cost sensors can be used to detect pollution levels effectively. </a:t>
            </a:r>
          </a:p>
          <a:p>
            <a:pPr algn="just"/>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The surprising negative result was the minimal correlation between traffic and pollution. This surprising result can be put down for a few reasons: perhaps there was a seasonal variation which affected pollution levels. A second possibility is that each additional car does not substantially affect air pollution levels, leading to the notion that there was not enough traffic at my junction.</a:t>
            </a:r>
          </a:p>
        </p:txBody>
      </p:sp>
      <p:sp>
        <p:nvSpPr>
          <p:cNvPr id="4" name="Slide Number Placeholder 3"/>
          <p:cNvSpPr>
            <a:spLocks noGrp="1"/>
          </p:cNvSpPr>
          <p:nvPr>
            <p:ph type="sldNum" sz="quarter" idx="5"/>
          </p:nvPr>
        </p:nvSpPr>
        <p:spPr/>
        <p:txBody>
          <a:bodyPr/>
          <a:lstStyle/>
          <a:p>
            <a:fld id="{7BFCA695-5074-9A4C-88A6-07DDE9FC9D70}" type="slidenum">
              <a:rPr lang="en-US" smtClean="0"/>
              <a:t>10</a:t>
            </a:fld>
            <a:endParaRPr lang="en-US"/>
          </a:p>
        </p:txBody>
      </p:sp>
    </p:spTree>
    <p:extLst>
      <p:ext uri="{BB962C8B-B14F-4D97-AF65-F5344CB8AC3E}">
        <p14:creationId xmlns:p14="http://schemas.microsoft.com/office/powerpoint/2010/main" val="301184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Aptos" panose="020B0004020202020204" pitchFamily="34" charset="0"/>
                <a:ea typeface="Aptos" panose="020B0004020202020204" pitchFamily="34" charset="0"/>
                <a:cs typeface="Times New Roman" panose="02020603050405020304" pitchFamily="18" charset="0"/>
              </a:rPr>
              <a:t>Whilst collecting air pollution data from our sensor, I encountered some problems. Firstly, the height of the images could have been better as it was placed too low, preventing the object detection model from recognizing vehicles. To address this issue, I altered the zoom of the image, creating the effect of an increased height and improving the model’s detection confidence. The sound readings were too low to be feasible; to mitigate this problem, I tried to increase the sensitivity of the sound sensor, but the readings were still erratic. In the future, I may incorporate a higher-quality sensor to detect noise. </a:t>
            </a:r>
          </a:p>
          <a:p>
            <a:br>
              <a:rPr lang="en-GB" dirty="0"/>
            </a:br>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11</a:t>
            </a:fld>
            <a:endParaRPr lang="en-US"/>
          </a:p>
        </p:txBody>
      </p:sp>
    </p:spTree>
    <p:extLst>
      <p:ext uri="{BB962C8B-B14F-4D97-AF65-F5344CB8AC3E}">
        <p14:creationId xmlns:p14="http://schemas.microsoft.com/office/powerpoint/2010/main" val="101634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My vision involves companies like Google and Apple integrating our invention, allowing users to choose not just the fastest but the healthiest route. Integration into GPS like Google Maps minimizes pollution by routing traffic efficiently. Time series models predict greenhouse gas levels, potentially reducing Ultra Low Emission Zone charges. Overall, this approach can help communities to not only measure and predict the traffic flow at their locations but also understand its impact on the environment.</a:t>
            </a:r>
          </a:p>
          <a:p>
            <a:br>
              <a:rPr lang="en-GB" dirty="0"/>
            </a:br>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12</a:t>
            </a:fld>
            <a:endParaRPr lang="en-US"/>
          </a:p>
        </p:txBody>
      </p:sp>
    </p:spTree>
    <p:extLst>
      <p:ext uri="{BB962C8B-B14F-4D97-AF65-F5344CB8AC3E}">
        <p14:creationId xmlns:p14="http://schemas.microsoft.com/office/powerpoint/2010/main" val="181127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In conclusion, my project addresses the urgent issue of traffic congestion and its significant contribution to pollution. Through the development of cost-effective sensors and advanced machine learning models, I aimed to forecast traffic pollution and empower communities with adaptive traffic management solutions. </a:t>
            </a:r>
          </a:p>
          <a:p>
            <a:pPr algn="just"/>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My research showcased the effectiveness of these models in accurately predicting traffic patterns and detecting vehicles. However, I also encountered challenges, highlighting the need for further investigation. Moving forward, my goal is to refine our solution, enhance sensor accuracy, and expand data collection globally. Ultimately</a:t>
            </a:r>
            <a:r>
              <a:rPr lang="en-GB" sz="1800" kern="100">
                <a:effectLst/>
                <a:latin typeface="Aptos" panose="020B0004020202020204" pitchFamily="34" charset="0"/>
                <a:ea typeface="Aptos" panose="020B0004020202020204" pitchFamily="34" charset="0"/>
                <a:cs typeface="Times New Roman" panose="02020603050405020304" pitchFamily="18" charset="0"/>
              </a:rPr>
              <a:t>, my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approach seeks to empower communities worldwide to understand, predict, and mitigate the impact of traffic on the environment, fostering sustainable urban living for future generations.</a:t>
            </a:r>
          </a:p>
          <a:p>
            <a:pPr algn="l"/>
            <a:br>
              <a:rPr lang="en-GB" b="0" i="0" dirty="0">
                <a:solidFill>
                  <a:srgbClr val="FFFFFF"/>
                </a:solidFill>
                <a:effectLst/>
                <a:highlight>
                  <a:srgbClr val="212121"/>
                </a:highlight>
                <a:latin typeface="Inter"/>
              </a:rPr>
            </a:br>
            <a:endParaRPr lang="en-GB"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13</a:t>
            </a:fld>
            <a:endParaRPr lang="en-US"/>
          </a:p>
        </p:txBody>
      </p:sp>
    </p:spTree>
    <p:extLst>
      <p:ext uri="{BB962C8B-B14F-4D97-AF65-F5344CB8AC3E}">
        <p14:creationId xmlns:p14="http://schemas.microsoft.com/office/powerpoint/2010/main" val="126312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Aptos" panose="020B0004020202020204" pitchFamily="34" charset="0"/>
                <a:ea typeface="Aptos" panose="020B0004020202020204" pitchFamily="34" charset="0"/>
                <a:cs typeface="Times New Roman" panose="02020603050405020304" pitchFamily="18" charset="0"/>
              </a:rPr>
              <a:t>We all know that traffic is a major problem in London. In 2022, Fleet News estimated that 2.2 megatons of CO2 were attributed to traffic jams. This traffic-related pollution isn't just an inconvenience; it directly endangers public health. Shockingly, 11% of childhood asthma cases are caused by PM2.5, a pollutant released during traffic congestion; on a personal level, my grandfather suffers from COPD and is affected by the pollution in London. Hence, I embarked on this project to forecast traffic using air pollution data. My aim is to grasp traffic dynamics and its harmful effects, ultimately seeking ways to mitigate these impacts.</a:t>
            </a:r>
          </a:p>
        </p:txBody>
      </p:sp>
      <p:sp>
        <p:nvSpPr>
          <p:cNvPr id="4" name="Slide Number Placeholder 3"/>
          <p:cNvSpPr>
            <a:spLocks noGrp="1"/>
          </p:cNvSpPr>
          <p:nvPr>
            <p:ph type="sldNum" sz="quarter" idx="5"/>
          </p:nvPr>
        </p:nvSpPr>
        <p:spPr/>
        <p:txBody>
          <a:bodyPr/>
          <a:lstStyle/>
          <a:p>
            <a:fld id="{7BFCA695-5074-9A4C-88A6-07DDE9FC9D70}" type="slidenum">
              <a:rPr lang="en-US" smtClean="0"/>
              <a:t>2</a:t>
            </a:fld>
            <a:endParaRPr lang="en-US"/>
          </a:p>
        </p:txBody>
      </p:sp>
    </p:spTree>
    <p:extLst>
      <p:ext uri="{BB962C8B-B14F-4D97-AF65-F5344CB8AC3E}">
        <p14:creationId xmlns:p14="http://schemas.microsoft.com/office/powerpoint/2010/main" val="3670950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Many studies utilize Machine Learning and past data to forecast traffic. Research also exists on AI-driven air quality prediction for smart cities. My research stands out for targeting both traffic congestion and pollution using AI.</a:t>
            </a:r>
          </a:p>
        </p:txBody>
      </p:sp>
      <p:sp>
        <p:nvSpPr>
          <p:cNvPr id="4" name="Slide Number Placeholder 3"/>
          <p:cNvSpPr>
            <a:spLocks noGrp="1"/>
          </p:cNvSpPr>
          <p:nvPr>
            <p:ph type="sldNum" sz="quarter" idx="5"/>
          </p:nvPr>
        </p:nvSpPr>
        <p:spPr/>
        <p:txBody>
          <a:bodyPr/>
          <a:lstStyle/>
          <a:p>
            <a:fld id="{7BFCA695-5074-9A4C-88A6-07DDE9FC9D70}" type="slidenum">
              <a:rPr lang="en-US" smtClean="0"/>
              <a:t>3</a:t>
            </a:fld>
            <a:endParaRPr lang="en-US"/>
          </a:p>
        </p:txBody>
      </p:sp>
    </p:spTree>
    <p:extLst>
      <p:ext uri="{BB962C8B-B14F-4D97-AF65-F5344CB8AC3E}">
        <p14:creationId xmlns:p14="http://schemas.microsoft.com/office/powerpoint/2010/main" val="6690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Aptos" panose="020B0004020202020204" pitchFamily="34" charset="0"/>
                <a:ea typeface="Aptos" panose="020B0004020202020204" pitchFamily="34" charset="0"/>
                <a:cs typeface="Times New Roman" panose="02020603050405020304" pitchFamily="18" charset="0"/>
              </a:rPr>
              <a:t>My solution is a cost-effective and yet accurate mode of forecasting traffic using air pollution data.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Part 1: Sensor Development</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created a cost-effective sensor to measure GHGs.</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Installed a camera sensor to record roadway traffic simultaneously.</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Utilized an automated machine learning model to detect cars from the traffic data.</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These three in tandem enabled me to understand the relationship between traffic conditions and air pollution levels.</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I also wanted to see if it is possible to forecast future traffic levels given pollution data:</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Investigated the correlation between pollution levels and traffic conditions.</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Developed an LSTM deep learning model to forecast future traffic levels based on historical pollution data.</a:t>
            </a:r>
          </a:p>
          <a:p>
            <a:pPr marL="342900" lvl="0" indent="-342900" algn="just">
              <a:buFont typeface="Symbol" pitchFamily="2"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Demonstrated that air pollution data can be used as a proxy for forecasting traffic at specific times.</a:t>
            </a:r>
          </a:p>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n-US" sz="1800" kern="100" dirty="0">
                <a:effectLst/>
                <a:latin typeface="Aptos" panose="020B0004020202020204" pitchFamily="34" charset="0"/>
                <a:ea typeface="Aptos" panose="020B0004020202020204" pitchFamily="34" charset="0"/>
                <a:cs typeface="Times New Roman" panose="02020603050405020304" pitchFamily="18" charset="0"/>
              </a:rPr>
              <a:t>Moving forward, I am going to go into the details of the experiments I conducted for each of the three components of my project.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4</a:t>
            </a:fld>
            <a:endParaRPr lang="en-US"/>
          </a:p>
        </p:txBody>
      </p:sp>
    </p:spTree>
    <p:extLst>
      <p:ext uri="{BB962C8B-B14F-4D97-AF65-F5344CB8AC3E}">
        <p14:creationId xmlns:p14="http://schemas.microsoft.com/office/powerpoint/2010/main" val="278850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Aptos" panose="020B0004020202020204" pitchFamily="34" charset="0"/>
                <a:ea typeface="Aptos" panose="020B0004020202020204" pitchFamily="34" charset="0"/>
                <a:cs typeface="Times New Roman" panose="02020603050405020304" pitchFamily="18" charset="0"/>
              </a:rPr>
              <a:t>To gather local air pollution data, we constructed a sensor monitoring atmospheric conditions. It integrates temperature-humidity, PM2.5, CO2, volatile gases, NO2, and Methane sensors together on an ESP-32 board.</a:t>
            </a: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(Aadi): To streamline this process, we learned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Adurino</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sensor operation.</a:t>
            </a:r>
          </a:p>
          <a:p>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Data from sensor was transmitted to our computer via a MQTT client, hosted on a web server. Micro Python code was used to allow data packet transmission.</a:t>
            </a:r>
          </a:p>
          <a:p>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We strategically placed our sensor on a busy road junction. At the same time, to obtain aerial images, we also placed a camera next to our sensor to record the vehicles. The timeframes of the camera corresponded to the air pollution data, which allowed us to assess the impact of traffic on greenhouse gas emissions.</a:t>
            </a:r>
          </a:p>
          <a:p>
            <a:br>
              <a:rPr lang="en-GB" dirty="0"/>
            </a:br>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5</a:t>
            </a:fld>
            <a:endParaRPr lang="en-US"/>
          </a:p>
        </p:txBody>
      </p:sp>
    </p:spTree>
    <p:extLst>
      <p:ext uri="{BB962C8B-B14F-4D97-AF65-F5344CB8AC3E}">
        <p14:creationId xmlns:p14="http://schemas.microsoft.com/office/powerpoint/2010/main" val="245295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Aptos" panose="020B0004020202020204" pitchFamily="34" charset="0"/>
                <a:ea typeface="Aptos" panose="020B0004020202020204" pitchFamily="34" charset="0"/>
                <a:cs typeface="Times New Roman" panose="02020603050405020304" pitchFamily="18" charset="0"/>
              </a:rPr>
              <a:t>To begin with,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to detect traffic in the local area, I used a camera to record the traffic for 3 days. I then annotated 263 images from the camera, labelling whether the vehicle was a car, a bus etc. We then split this data into training data, testing data, and validation data at (185 (70.3%)/52 (19.8%)/26 (9.9%)). The training data was used to train a YOLOv8 object detection model to identify and count the number of vehicles at a certain point in our area. I conducted hyper-parameter tuning on the YOLOv8 model, by altering the learning rate and the number of epochs to obtain the best model. The performance of the models was evaluated on the validation data, to produce our optimal model, which was then tested using the test data split to see how well the model performed. </a:t>
            </a:r>
          </a:p>
        </p:txBody>
      </p:sp>
      <p:sp>
        <p:nvSpPr>
          <p:cNvPr id="4" name="Slide Number Placeholder 3"/>
          <p:cNvSpPr>
            <a:spLocks noGrp="1"/>
          </p:cNvSpPr>
          <p:nvPr>
            <p:ph type="sldNum" sz="quarter" idx="5"/>
          </p:nvPr>
        </p:nvSpPr>
        <p:spPr/>
        <p:txBody>
          <a:bodyPr/>
          <a:lstStyle/>
          <a:p>
            <a:fld id="{7BFCA695-5074-9A4C-88A6-07DDE9FC9D70}" type="slidenum">
              <a:rPr lang="en-US" smtClean="0"/>
              <a:t>6</a:t>
            </a:fld>
            <a:endParaRPr lang="en-US"/>
          </a:p>
        </p:txBody>
      </p:sp>
    </p:spTree>
    <p:extLst>
      <p:ext uri="{BB962C8B-B14F-4D97-AF65-F5344CB8AC3E}">
        <p14:creationId xmlns:p14="http://schemas.microsoft.com/office/powerpoint/2010/main" val="269591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To forecast traffic from historical data, we trained the Autoregressive-Integrated- Moving-Average (ARIMA) model with a dataset containing traffic indices for 210 hours for 36 intersections. We also used a Long Short-Term Memory (LSTM) model to capture long-term dependencies. Both models were hyper-parameter-tuned with effectiveness measured. The dataset contained traffic data for 35 days in total, of which the model was trained on 30 days and forecasted on 5 days of data. The effectiveness was measured using the metrics MSE and MAE.</a:t>
            </a:r>
          </a:p>
        </p:txBody>
      </p:sp>
      <p:sp>
        <p:nvSpPr>
          <p:cNvPr id="4" name="Slide Number Placeholder 3"/>
          <p:cNvSpPr>
            <a:spLocks noGrp="1"/>
          </p:cNvSpPr>
          <p:nvPr>
            <p:ph type="sldNum" sz="quarter" idx="5"/>
          </p:nvPr>
        </p:nvSpPr>
        <p:spPr/>
        <p:txBody>
          <a:bodyPr/>
          <a:lstStyle/>
          <a:p>
            <a:fld id="{7BFCA695-5074-9A4C-88A6-07DDE9FC9D70}" type="slidenum">
              <a:rPr lang="en-US" smtClean="0"/>
              <a:t>7</a:t>
            </a:fld>
            <a:endParaRPr lang="en-US"/>
          </a:p>
        </p:txBody>
      </p:sp>
    </p:spTree>
    <p:extLst>
      <p:ext uri="{BB962C8B-B14F-4D97-AF65-F5344CB8AC3E}">
        <p14:creationId xmlns:p14="http://schemas.microsoft.com/office/powerpoint/2010/main" val="405946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dirty="0">
                <a:effectLst/>
                <a:latin typeface="Aptos" panose="020B0004020202020204" pitchFamily="34" charset="0"/>
                <a:ea typeface="Aptos" panose="020B0004020202020204" pitchFamily="34" charset="0"/>
                <a:cs typeface="Times New Roman" panose="02020603050405020304" pitchFamily="18" charset="0"/>
              </a:rPr>
              <a:t>Experiment 1, with a secondary dataset of aerial images, demonstrated that we could detect vehicles with a high Mean Average Precision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mAP</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of 0.934. Follow-up experiments, with footage that we collected at a local intersection in our community using a camera, demonstrated a high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mAP</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of 0.865, showing effectiveness in a local context. In experiment 2 (time series forecasting), the best-performing ARIMA model had Mean Absolute Error (MAE) of 0.0516. The best-performing LSTM model obtained a Mean Squared Error (MSE) of 4.12e-4. The low error rates show that time series forecasting is effective and can be applied to this problem. </a:t>
            </a:r>
          </a:p>
          <a:p>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8</a:t>
            </a:fld>
            <a:endParaRPr lang="en-US"/>
          </a:p>
        </p:txBody>
      </p:sp>
    </p:spTree>
    <p:extLst>
      <p:ext uri="{BB962C8B-B14F-4D97-AF65-F5344CB8AC3E}">
        <p14:creationId xmlns:p14="http://schemas.microsoft.com/office/powerpoint/2010/main" val="391243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CA695-5074-9A4C-88A6-07DDE9FC9D70}" type="slidenum">
              <a:rPr lang="en-US" smtClean="0"/>
              <a:t>9</a:t>
            </a:fld>
            <a:endParaRPr lang="en-US"/>
          </a:p>
        </p:txBody>
      </p:sp>
    </p:spTree>
    <p:extLst>
      <p:ext uri="{BB962C8B-B14F-4D97-AF65-F5344CB8AC3E}">
        <p14:creationId xmlns:p14="http://schemas.microsoft.com/office/powerpoint/2010/main" val="34782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3428-87C9-6560-C6E8-A85EAA4FF67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BA3A5E5-ECF7-72B3-F453-3C6CE2A94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293888-DA4D-302F-8538-36A666025C58}"/>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F01C6431-28B1-FA32-6694-A62DDD723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6A59B-6D76-4158-D882-250C35E290D5}"/>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76225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CD56-22F5-D5B7-507A-456C60A9745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06A265-D6E9-BF44-2B39-DFBECBB036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3B02C6-A145-453D-F826-D1B788A548FF}"/>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7D1DE179-58E8-17D9-B265-82502AF3C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971458-CF21-1672-252B-8E58364FE301}"/>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46797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9724F-9870-8EB7-5D02-D10EC9E155C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A830D7E-0259-EEB3-DA34-98A0164982E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F16B9C-EF9C-926B-D7B7-AD16D73BB359}"/>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CB61BD56-A1B4-7F45-D064-FD7101DCE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80D0E-4BC3-7F62-6183-0B72B21211E1}"/>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397469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7419-4B99-9918-D96B-DAD55F7BE1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A7FCE9-8BA8-1F21-B343-0079D56714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111440-E874-71D5-B568-1CCB8E202AC1}"/>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0AAC6A08-A96E-C750-E16F-94E248DDA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77C9-91E9-88B3-95FC-F243DD717DB3}"/>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3733115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55B-F287-7EB8-0216-3A2C81817CA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38110C8-4E98-E4C7-74D1-05CF62F85A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B729F6D-1AC9-D43F-5C4D-594007BF219A}"/>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E5F55E1C-A315-1C50-AE68-E3A62CECB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C00A7-64EE-55EB-81B8-B137052C3726}"/>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2270809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A633-B647-DEEF-D8D0-6B90C051B2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75F7BB-717C-97DD-C39D-CD4830B304C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DDF2BD1-ABF1-89E4-05A0-0130BFE68E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5BB0B9-2F6A-801F-C1AC-9A7BDBE8F691}"/>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6" name="Footer Placeholder 5">
            <a:extLst>
              <a:ext uri="{FF2B5EF4-FFF2-40B4-BE49-F238E27FC236}">
                <a16:creationId xmlns:a16="http://schemas.microsoft.com/office/drawing/2014/main" id="{65E46A12-3DF5-86EF-79A5-4F609D13C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03C50-169A-D087-9BEC-1ABEA421E329}"/>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98500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83A8-1CDF-B2A8-BBE8-964B249AC10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393FF6-B765-4B20-20B4-5DCE76178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E540C4-BF73-17C2-51C1-E5D8347BAF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A98660C-AAF6-8A02-D0F0-2784ED79C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8F35586-88A8-89D7-BF90-6D5A51D373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B7F4E7-2F2F-B5C7-3633-1A909278F395}"/>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8" name="Footer Placeholder 7">
            <a:extLst>
              <a:ext uri="{FF2B5EF4-FFF2-40B4-BE49-F238E27FC236}">
                <a16:creationId xmlns:a16="http://schemas.microsoft.com/office/drawing/2014/main" id="{ECFE8F07-FB9B-6ECC-FB36-1383716FD1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EF6090-087A-BA2B-F316-D24EBE35F376}"/>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106807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24AC-4243-35B9-6ACA-197A5794186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300E85-7BE9-6E9C-9409-7AABA7CF44DA}"/>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4" name="Footer Placeholder 3">
            <a:extLst>
              <a:ext uri="{FF2B5EF4-FFF2-40B4-BE49-F238E27FC236}">
                <a16:creationId xmlns:a16="http://schemas.microsoft.com/office/drawing/2014/main" id="{715100DB-3536-468D-9F23-68EFDEC691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D7F54B-6C2A-DF66-A2C1-A7467B4AB1C8}"/>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314286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55F619-96D1-A487-3E05-E53241FB29C0}"/>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3" name="Footer Placeholder 2">
            <a:extLst>
              <a:ext uri="{FF2B5EF4-FFF2-40B4-BE49-F238E27FC236}">
                <a16:creationId xmlns:a16="http://schemas.microsoft.com/office/drawing/2014/main" id="{9349ADBC-0259-6EAA-BBBE-134449A12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D0DACD-C199-E61E-AD70-88CEC2711424}"/>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412425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8B47-A9FC-1EF6-BEA9-47ECFF4464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89D25C-1448-D1A0-53C3-169F838B4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E308AE4-59A5-815A-220E-5DE83B99D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DCDE8F-6B61-AA18-4257-FE1A82A2B664}"/>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6" name="Footer Placeholder 5">
            <a:extLst>
              <a:ext uri="{FF2B5EF4-FFF2-40B4-BE49-F238E27FC236}">
                <a16:creationId xmlns:a16="http://schemas.microsoft.com/office/drawing/2014/main" id="{F811123B-5DCA-0675-C4CC-DECE9CE07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C7053A-3B59-335C-B28E-AB340B987B82}"/>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3388249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FADC-A692-CEE3-691B-4E2AA69C69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184BC54-50E7-5782-DFAB-095A3B238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B30214-77C1-FADB-CB75-F4B218E4A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C3384C-1EE9-4469-02D6-800270D8D94B}"/>
              </a:ext>
            </a:extLst>
          </p:cNvPr>
          <p:cNvSpPr>
            <a:spLocks noGrp="1"/>
          </p:cNvSpPr>
          <p:nvPr>
            <p:ph type="dt" sz="half" idx="10"/>
          </p:nvPr>
        </p:nvSpPr>
        <p:spPr/>
        <p:txBody>
          <a:bodyPr/>
          <a:lstStyle/>
          <a:p>
            <a:fld id="{B2699D0B-02BA-E94D-AD1E-24527C571601}" type="datetimeFigureOut">
              <a:rPr lang="en-US" smtClean="0"/>
              <a:t>1/19/25</a:t>
            </a:fld>
            <a:endParaRPr lang="en-US"/>
          </a:p>
        </p:txBody>
      </p:sp>
      <p:sp>
        <p:nvSpPr>
          <p:cNvPr id="6" name="Footer Placeholder 5">
            <a:extLst>
              <a:ext uri="{FF2B5EF4-FFF2-40B4-BE49-F238E27FC236}">
                <a16:creationId xmlns:a16="http://schemas.microsoft.com/office/drawing/2014/main" id="{EA759339-F99A-6F77-1D5A-CD589A711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F5A90-9DBF-2C21-7974-12A57E5A0284}"/>
              </a:ext>
            </a:extLst>
          </p:cNvPr>
          <p:cNvSpPr>
            <a:spLocks noGrp="1"/>
          </p:cNvSpPr>
          <p:nvPr>
            <p:ph type="sldNum" sz="quarter" idx="12"/>
          </p:nvPr>
        </p:nvSpPr>
        <p:spPr/>
        <p:txBody>
          <a:bodyPr/>
          <a:lstStyle/>
          <a:p>
            <a:fld id="{0E66AEA4-EF62-E64F-B1D6-9CDB9CF773FD}" type="slidenum">
              <a:rPr lang="en-US" smtClean="0"/>
              <a:t>‹#›</a:t>
            </a:fld>
            <a:endParaRPr lang="en-US"/>
          </a:p>
        </p:txBody>
      </p:sp>
    </p:spTree>
    <p:extLst>
      <p:ext uri="{BB962C8B-B14F-4D97-AF65-F5344CB8AC3E}">
        <p14:creationId xmlns:p14="http://schemas.microsoft.com/office/powerpoint/2010/main" val="68239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F054D-2CE3-F4CF-1026-088DD14C35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D50FC2-2E9E-16C7-8248-1D9A5279B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835E23-1355-DFB1-8D6A-2EA9FEEE37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699D0B-02BA-E94D-AD1E-24527C571601}" type="datetimeFigureOut">
              <a:rPr lang="en-US" smtClean="0"/>
              <a:t>1/19/25</a:t>
            </a:fld>
            <a:endParaRPr lang="en-US"/>
          </a:p>
        </p:txBody>
      </p:sp>
      <p:sp>
        <p:nvSpPr>
          <p:cNvPr id="5" name="Footer Placeholder 4">
            <a:extLst>
              <a:ext uri="{FF2B5EF4-FFF2-40B4-BE49-F238E27FC236}">
                <a16:creationId xmlns:a16="http://schemas.microsoft.com/office/drawing/2014/main" id="{ABF72CE1-5DA4-CA75-C462-1A5C1ACB1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1F94BAD-26F9-08DB-0798-8A09F840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66AEA4-EF62-E64F-B1D6-9CDB9CF773FD}" type="slidenum">
              <a:rPr lang="en-US" smtClean="0"/>
              <a:t>‹#›</a:t>
            </a:fld>
            <a:endParaRPr lang="en-US"/>
          </a:p>
        </p:txBody>
      </p:sp>
    </p:spTree>
    <p:extLst>
      <p:ext uri="{BB962C8B-B14F-4D97-AF65-F5344CB8AC3E}">
        <p14:creationId xmlns:p14="http://schemas.microsoft.com/office/powerpoint/2010/main" val="927753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https://lh7-us.googleusercontent.com/qL0XXc8L5Bo5dMhrnHZnU33JCqkmX4hsLzjj9Uiyyk3cbYUesNdkZcf0P9N886Nj9KqW8qP-pSXsvnb5yWpQsTAYyltutsHFKn_jMT3AQaT6rUpEEflwoqZH2is4wBwgxvf6DSkIFem4H4tfpA4DdF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https://lh7-us.googleusercontent.com/N6CsrWgrAWV0DKvTh-sv84EWrAv1qsivan9sREd7wTpHXDcqhp80EeyCKrob8f4vBmUM1UqXqQ88EUXLYfqbEzqs2m-nLOw_JNNfSOhKaEFAszx8bmws6M19XvfknkRUTttDxWHdziaP9keHbgj_TM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https://lh7-us.googleusercontent.com/3RIFfMY4H5ubCVPfMNBN7POKEwBcLMcobasPj5drzuhGCYjc4yJ4vYrfO5EF-OwWXT-oPY4mYvz6E8fAd-dgaImNDWedr2BY9RvylruW4wj48HFQ5A8WfoyeNgAd9z6nvxyZpcDHJKNzxZkgDNAYZKs0fE4e5sM_12x-R1wYs4sANxxXWkBeam6JPpbk_w" TargetMode="External"/><Relationship Id="rId5" Type="http://schemas.openxmlformats.org/officeDocument/2006/relationships/image" Target="../media/image9.png"/><Relationship Id="rId4" Type="http://schemas.openxmlformats.org/officeDocument/2006/relationships/image" Target="https://lh7-us.googleusercontent.com/mL3JcSgV1TltVU9tykxQ3ONLMmkg5WSqS6VzKvlzgvv_-zboZ2sDU4kLOIC7Qgiq98YiA743F0-86O0pj10fm69vgZUItWNval3u4qTf5rcaV8k1SpmJ8zW30r4BVW6Warwa2bQhCFPCHcjqkR3FfY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https://lh7-us.googleusercontent.com/svMveCq4oowyA3DTDJQ21SL7DW9IdDM_mVu8b5IhjmXz9I7QL2EtWmx7lB3_S8x6DvlXusEajfay6y7WsISeztxFsfWhXuZKmdGbrmAB4JVtfsI46zwPrf3Hpc67RhPlwASLJIYsRk_rtfMA5hIYJCs" TargetMode="External"/><Relationship Id="rId5" Type="http://schemas.openxmlformats.org/officeDocument/2006/relationships/image" Target="../media/image11.png"/><Relationship Id="rId4" Type="http://schemas.openxmlformats.org/officeDocument/2006/relationships/image" Target="https://lh7-us.googleusercontent.com/FjDVlRAUwOlsueeanhcr9vWk5qdkWVUrt-4yII6G5U0EWqhPY45qJPcxZP9vwYgkOoc_5Tyd4VpqYmnFYO-76n5PVWK1lu7NkfPeuEoo6SAsGvv6LwrSePZCHSWFGkhRHPRhGXvdTJe61uHOmDFZt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ir quality: traffic measures could effectively reduce NO2 concentrations  by 40% in Europe's cities - European Commission">
            <a:extLst>
              <a:ext uri="{FF2B5EF4-FFF2-40B4-BE49-F238E27FC236}">
                <a16:creationId xmlns:a16="http://schemas.microsoft.com/office/drawing/2014/main" id="{8058A97C-7423-23C0-17EE-2986BAA0A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B88724-D43B-C122-E112-F7E09CB1B8C5}"/>
              </a:ext>
            </a:extLst>
          </p:cNvPr>
          <p:cNvSpPr>
            <a:spLocks noGrp="1"/>
          </p:cNvSpPr>
          <p:nvPr>
            <p:ph type="ctrTitle"/>
          </p:nvPr>
        </p:nvSpPr>
        <p:spPr>
          <a:xfrm>
            <a:off x="7935402" y="1026333"/>
            <a:ext cx="4256598" cy="3692028"/>
          </a:xfrm>
          <a:noFill/>
        </p:spPr>
        <p:txBody>
          <a:bodyPr>
            <a:normAutofit/>
          </a:bodyPr>
          <a:lstStyle/>
          <a:p>
            <a:r>
              <a:rPr lang="en-GB" sz="3600" b="0" cap="none" spc="0" dirty="0">
                <a:ln w="0"/>
                <a:solidFill>
                  <a:schemeClr val="tx1">
                    <a:lumMod val="95000"/>
                    <a:lumOff val="5000"/>
                  </a:schemeClr>
                </a:solidFill>
                <a:effectLst>
                  <a:outerShdw blurRad="38100" dist="25400" dir="5400000" algn="ctr" rotWithShape="0">
                    <a:srgbClr val="6E747A">
                      <a:alpha val="43000"/>
                    </a:srgbClr>
                  </a:outerShdw>
                </a:effectLst>
              </a:rPr>
              <a:t>AI-Enabled Traffic </a:t>
            </a:r>
            <a:br>
              <a:rPr lang="en-GB" sz="3600" b="0" cap="none" spc="0" dirty="0">
                <a:ln w="0"/>
                <a:solidFill>
                  <a:schemeClr val="tx1">
                    <a:lumMod val="95000"/>
                    <a:lumOff val="5000"/>
                  </a:schemeClr>
                </a:solidFill>
                <a:effectLst>
                  <a:outerShdw blurRad="38100" dist="25400" dir="5400000" algn="ctr" rotWithShape="0">
                    <a:srgbClr val="6E747A">
                      <a:alpha val="43000"/>
                    </a:srgbClr>
                  </a:outerShdw>
                </a:effectLst>
              </a:rPr>
            </a:br>
            <a:r>
              <a:rPr lang="en-GB" sz="3600" dirty="0">
                <a:ln w="0"/>
                <a:solidFill>
                  <a:schemeClr val="tx1">
                    <a:lumMod val="95000"/>
                    <a:lumOff val="5000"/>
                  </a:schemeClr>
                </a:solidFill>
                <a:effectLst>
                  <a:outerShdw blurRad="38100" dist="25400" dir="5400000" algn="ctr" rotWithShape="0">
                    <a:srgbClr val="6E747A">
                      <a:alpha val="43000"/>
                    </a:srgbClr>
                  </a:outerShdw>
                </a:effectLst>
              </a:rPr>
              <a:t>and</a:t>
            </a:r>
            <a:r>
              <a:rPr lang="en-GB" sz="3600" b="0" cap="none" spc="0" dirty="0">
                <a:ln w="0"/>
                <a:solidFill>
                  <a:schemeClr val="tx1">
                    <a:lumMod val="95000"/>
                    <a:lumOff val="5000"/>
                  </a:schemeClr>
                </a:solidFill>
                <a:effectLst>
                  <a:outerShdw blurRad="38100" dist="25400" dir="5400000" algn="ctr" rotWithShape="0">
                    <a:srgbClr val="6E747A">
                      <a:alpha val="43000"/>
                    </a:srgbClr>
                  </a:outerShdw>
                </a:effectLst>
              </a:rPr>
              <a:t> </a:t>
            </a:r>
            <a:br>
              <a:rPr lang="en-GB" sz="3600" b="0" cap="none" spc="0" dirty="0">
                <a:ln w="0"/>
                <a:solidFill>
                  <a:schemeClr val="tx1">
                    <a:lumMod val="95000"/>
                    <a:lumOff val="5000"/>
                  </a:schemeClr>
                </a:solidFill>
                <a:effectLst>
                  <a:outerShdw blurRad="38100" dist="25400" dir="5400000" algn="ctr" rotWithShape="0">
                    <a:srgbClr val="6E747A">
                      <a:alpha val="43000"/>
                    </a:srgbClr>
                  </a:outerShdw>
                </a:effectLst>
              </a:rPr>
            </a:br>
            <a:r>
              <a:rPr lang="en-GB" sz="3600" b="0" cap="none" spc="0" dirty="0">
                <a:ln w="0"/>
                <a:solidFill>
                  <a:schemeClr val="tx1">
                    <a:lumMod val="95000"/>
                    <a:lumOff val="5000"/>
                  </a:schemeClr>
                </a:solidFill>
                <a:effectLst>
                  <a:outerShdw blurRad="38100" dist="25400" dir="5400000" algn="ctr" rotWithShape="0">
                    <a:srgbClr val="6E747A">
                      <a:alpha val="43000"/>
                    </a:srgbClr>
                  </a:outerShdw>
                </a:effectLst>
              </a:rPr>
              <a:t>Pollution Prediction</a:t>
            </a:r>
            <a:br>
              <a:rPr lang="en-US" sz="3600" b="0" cap="none" spc="0" dirty="0">
                <a:ln w="0"/>
                <a:solidFill>
                  <a:schemeClr val="tx1">
                    <a:lumMod val="95000"/>
                    <a:lumOff val="5000"/>
                  </a:schemeClr>
                </a:solidFill>
                <a:effectLst>
                  <a:outerShdw blurRad="38100" dist="25400" dir="5400000" algn="ctr" rotWithShape="0">
                    <a:srgbClr val="6E747A">
                      <a:alpha val="43000"/>
                    </a:srgbClr>
                  </a:outerShdw>
                </a:effectLst>
              </a:rPr>
            </a:br>
            <a:endParaRPr lang="en-GB" sz="3500" dirty="0">
              <a:solidFill>
                <a:schemeClr val="tx1">
                  <a:lumMod val="95000"/>
                  <a:lumOff val="5000"/>
                </a:schemeClr>
              </a:solidFill>
            </a:endParaRPr>
          </a:p>
        </p:txBody>
      </p:sp>
      <p:sp>
        <p:nvSpPr>
          <p:cNvPr id="3" name="Subtitle 2">
            <a:extLst>
              <a:ext uri="{FF2B5EF4-FFF2-40B4-BE49-F238E27FC236}">
                <a16:creationId xmlns:a16="http://schemas.microsoft.com/office/drawing/2014/main" id="{A27E5D73-28B3-0EC9-C5EF-2AEBF7D47BA0}"/>
              </a:ext>
            </a:extLst>
          </p:cNvPr>
          <p:cNvSpPr>
            <a:spLocks noGrp="1"/>
          </p:cNvSpPr>
          <p:nvPr>
            <p:ph type="subTitle" idx="1"/>
          </p:nvPr>
        </p:nvSpPr>
        <p:spPr>
          <a:xfrm>
            <a:off x="8337769" y="4346348"/>
            <a:ext cx="3445766" cy="1485319"/>
          </a:xfrm>
          <a:noFill/>
        </p:spPr>
        <p:txBody>
          <a:bodyPr vert="horz" lIns="91440" tIns="45720" rIns="91440" bIns="45720" rtlCol="0" anchor="t">
            <a:normAutofit/>
          </a:bodyPr>
          <a:lstStyle/>
          <a:p>
            <a:r>
              <a:rPr lang="en-GB" dirty="0">
                <a:ln w="0"/>
                <a:solidFill>
                  <a:schemeClr val="tx1">
                    <a:lumMod val="95000"/>
                    <a:lumOff val="5000"/>
                  </a:schemeClr>
                </a:solidFill>
                <a:effectLst>
                  <a:outerShdw blurRad="38100" dist="25400" dir="5400000" algn="ctr" rotWithShape="0">
                    <a:srgbClr val="6E747A">
                      <a:alpha val="43000"/>
                    </a:srgbClr>
                  </a:outerShdw>
                </a:effectLst>
              </a:rPr>
              <a:t>By </a:t>
            </a:r>
            <a:endParaRPr lang="en-US" dirty="0">
              <a:ln w="0"/>
              <a:solidFill>
                <a:schemeClr val="tx1">
                  <a:lumMod val="95000"/>
                  <a:lumOff val="5000"/>
                </a:schemeClr>
              </a:solidFill>
              <a:effectLst>
                <a:outerShdw blurRad="38100" dist="25400" dir="5400000" algn="ctr" rotWithShape="0">
                  <a:srgbClr val="6E747A">
                    <a:alpha val="43000"/>
                  </a:srgbClr>
                </a:outerShdw>
              </a:effectLst>
            </a:endParaRPr>
          </a:p>
          <a:p>
            <a:r>
              <a:rPr lang="en-GB" dirty="0">
                <a:ln w="0"/>
                <a:solidFill>
                  <a:schemeClr val="tx1">
                    <a:lumMod val="95000"/>
                    <a:lumOff val="5000"/>
                  </a:schemeClr>
                </a:solidFill>
                <a:effectLst>
                  <a:outerShdw blurRad="38100" dist="25400" dir="5400000" algn="ctr" rotWithShape="0">
                    <a:srgbClr val="6E747A">
                      <a:alpha val="43000"/>
                    </a:srgbClr>
                  </a:outerShdw>
                </a:effectLst>
              </a:rPr>
              <a:t>Aaditya Jhamb</a:t>
            </a:r>
          </a:p>
        </p:txBody>
      </p:sp>
    </p:spTree>
    <p:extLst>
      <p:ext uri="{BB962C8B-B14F-4D97-AF65-F5344CB8AC3E}">
        <p14:creationId xmlns:p14="http://schemas.microsoft.com/office/powerpoint/2010/main" val="271996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FB529-5F6D-C340-AF0A-E27D3EB02807}"/>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Discussion of Results</a:t>
            </a:r>
          </a:p>
        </p:txBody>
      </p:sp>
      <p:sp>
        <p:nvSpPr>
          <p:cNvPr id="2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0">
            <a:extLst>
              <a:ext uri="{FF2B5EF4-FFF2-40B4-BE49-F238E27FC236}">
                <a16:creationId xmlns:a16="http://schemas.microsoft.com/office/drawing/2014/main" id="{45C330F8-B7FB-EE90-D5FC-DEC890631A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7648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9D258F-B34F-8219-A47A-11ABC07061B7}"/>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Journey through the Project</a:t>
            </a:r>
          </a:p>
        </p:txBody>
      </p:sp>
      <p:grpSp>
        <p:nvGrpSpPr>
          <p:cNvPr id="9225" name="Group 92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9226" name="Rectangle 92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8" name="Rectangle 92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30" name="Rectangle 92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92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ow Noise Pollution Might Be Stressing You Out">
            <a:extLst>
              <a:ext uri="{FF2B5EF4-FFF2-40B4-BE49-F238E27FC236}">
                <a16:creationId xmlns:a16="http://schemas.microsoft.com/office/drawing/2014/main" id="{D8657804-B655-6562-1CBD-8BFFFC47B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5726" b="-1"/>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1" name="Rectangle 5140">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The evolution of Google Maps">
            <a:extLst>
              <a:ext uri="{FF2B5EF4-FFF2-40B4-BE49-F238E27FC236}">
                <a16:creationId xmlns:a16="http://schemas.microsoft.com/office/drawing/2014/main" id="{C83AE705-E5FC-E2AD-B98F-A1B9F08DA4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0" r="6307"/>
          <a:stretch/>
        </p:blipFill>
        <p:spPr bwMode="auto">
          <a:xfrm>
            <a:off x="20" y="10"/>
            <a:ext cx="3350507"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3" name="Rectangle 5142">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799"/>
            <a:ext cx="4232512"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FF113-9595-F110-22A7-8DCC3B582437}"/>
              </a:ext>
            </a:extLst>
          </p:cNvPr>
          <p:cNvSpPr>
            <a:spLocks noGrp="1"/>
          </p:cNvSpPr>
          <p:nvPr>
            <p:ph type="title"/>
          </p:nvPr>
        </p:nvSpPr>
        <p:spPr>
          <a:xfrm>
            <a:off x="4489597" y="1195378"/>
            <a:ext cx="3212806" cy="2546309"/>
          </a:xfrm>
        </p:spPr>
        <p:txBody>
          <a:bodyPr vert="horz" lIns="91440" tIns="45720" rIns="91440" bIns="45720" rtlCol="0" anchor="b">
            <a:normAutofit/>
          </a:bodyPr>
          <a:lstStyle/>
          <a:p>
            <a:pPr algn="ctr"/>
            <a:r>
              <a:rPr lang="en-US" sz="2800" kern="1200">
                <a:solidFill>
                  <a:srgbClr val="595959"/>
                </a:solidFill>
                <a:latin typeface="+mj-lt"/>
                <a:ea typeface="+mj-ea"/>
                <a:cs typeface="+mj-cs"/>
              </a:rPr>
              <a:t>Future Work</a:t>
            </a:r>
          </a:p>
        </p:txBody>
      </p:sp>
      <p:pic>
        <p:nvPicPr>
          <p:cNvPr id="5122" name="Picture 2" descr="About – Google Maps">
            <a:extLst>
              <a:ext uri="{FF2B5EF4-FFF2-40B4-BE49-F238E27FC236}">
                <a16:creationId xmlns:a16="http://schemas.microsoft.com/office/drawing/2014/main" id="{D02D934F-18C7-AE23-1614-D0E60AF849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08" r="25996" b="3"/>
          <a:stretch/>
        </p:blipFill>
        <p:spPr bwMode="auto">
          <a:xfrm>
            <a:off x="8838633" y="-2"/>
            <a:ext cx="335336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4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CCFC5-3B72-54C5-16CC-A8BB4C36502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Conclusion</a:t>
            </a:r>
          </a:p>
        </p:txBody>
      </p:sp>
      <p:sp>
        <p:nvSpPr>
          <p:cNvPr id="1024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avel">
            <a:extLst>
              <a:ext uri="{FF2B5EF4-FFF2-40B4-BE49-F238E27FC236}">
                <a16:creationId xmlns:a16="http://schemas.microsoft.com/office/drawing/2014/main" id="{6843679F-EA87-F2D3-A806-9D4F17AC5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4356" y="2642616"/>
            <a:ext cx="3605784" cy="3605784"/>
          </a:xfrm>
          <a:prstGeom prst="rect">
            <a:avLst/>
          </a:prstGeom>
        </p:spPr>
      </p:pic>
      <p:pic>
        <p:nvPicPr>
          <p:cNvPr id="10242" name="Picture 2" descr="London is officially the world's slowest city to drive in">
            <a:extLst>
              <a:ext uri="{FF2B5EF4-FFF2-40B4-BE49-F238E27FC236}">
                <a16:creationId xmlns:a16="http://schemas.microsoft.com/office/drawing/2014/main" id="{847BB20E-2F42-0F21-1539-0EC84274248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30049" y="2642616"/>
            <a:ext cx="5463309" cy="36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91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DF4FCC-3D6D-2F9D-7041-ECB159AB9633}"/>
              </a:ext>
            </a:extLst>
          </p:cNvPr>
          <p:cNvSpPr>
            <a:spLocks noGrp="1"/>
          </p:cNvSpPr>
          <p:nvPr>
            <p:ph type="title"/>
          </p:nvPr>
        </p:nvSpPr>
        <p:spPr>
          <a:xfrm>
            <a:off x="1051560" y="4495466"/>
            <a:ext cx="3611880" cy="1536192"/>
          </a:xfrm>
        </p:spPr>
        <p:txBody>
          <a:bodyPr>
            <a:normAutofit/>
          </a:bodyPr>
          <a:lstStyle/>
          <a:p>
            <a:r>
              <a:rPr lang="en-US" sz="2500" dirty="0"/>
              <a:t>Why is traffic related pollution important to monitor for communities?</a:t>
            </a:r>
          </a:p>
        </p:txBody>
      </p:sp>
      <p:pic>
        <p:nvPicPr>
          <p:cNvPr id="2050" name="Picture 2" descr="Traffic-related air pollution: Emissions, human exposures, and health—The  way forward - ScienceDirect">
            <a:extLst>
              <a:ext uri="{FF2B5EF4-FFF2-40B4-BE49-F238E27FC236}">
                <a16:creationId xmlns:a16="http://schemas.microsoft.com/office/drawing/2014/main" id="{BE13A4C1-0A19-EB87-5471-F8B00808594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796"/>
                    </a14:imgEffect>
                    <a14:imgEffect>
                      <a14:saturation sat="48000"/>
                    </a14:imgEffect>
                  </a14:imgLayer>
                </a14:imgProps>
              </a:ext>
              <a:ext uri="{28A0092B-C50C-407E-A947-70E740481C1C}">
                <a14:useLocalDpi xmlns:a14="http://schemas.microsoft.com/office/drawing/2010/main" val="0"/>
              </a:ext>
            </a:extLst>
          </a:blip>
          <a:srcRect t="2200"/>
          <a:stretch/>
        </p:blipFill>
        <p:spPr bwMode="auto">
          <a:xfrm>
            <a:off x="20" y="10"/>
            <a:ext cx="12191980" cy="3994473"/>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2CD42B31-A524-DD77-4954-72029727C7A0}"/>
              </a:ext>
            </a:extLst>
          </p:cNvPr>
          <p:cNvSpPr/>
          <p:nvPr/>
        </p:nvSpPr>
        <p:spPr>
          <a:xfrm>
            <a:off x="7503472" y="4815369"/>
            <a:ext cx="1646835" cy="702527"/>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Respiratory Illnesses</a:t>
            </a:r>
          </a:p>
        </p:txBody>
      </p:sp>
      <p:sp>
        <p:nvSpPr>
          <p:cNvPr id="14" name="TextBox 13">
            <a:extLst>
              <a:ext uri="{FF2B5EF4-FFF2-40B4-BE49-F238E27FC236}">
                <a16:creationId xmlns:a16="http://schemas.microsoft.com/office/drawing/2014/main" id="{76EA4FC2-A3CF-CD4F-EDF1-0A776BA74A72}"/>
              </a:ext>
            </a:extLst>
          </p:cNvPr>
          <p:cNvSpPr txBox="1"/>
          <p:nvPr/>
        </p:nvSpPr>
        <p:spPr>
          <a:xfrm>
            <a:off x="5096576" y="5746744"/>
            <a:ext cx="6120522" cy="369332"/>
          </a:xfrm>
          <a:prstGeom prst="rect">
            <a:avLst/>
          </a:prstGeom>
          <a:noFill/>
        </p:spPr>
        <p:txBody>
          <a:bodyPr wrap="none" rtlCol="0">
            <a:spAutoFit/>
          </a:bodyPr>
          <a:lstStyle/>
          <a:p>
            <a:r>
              <a:rPr lang="en-US" dirty="0"/>
              <a:t>11% of childhood asthma caused by traffic are due to PM 2.5</a:t>
            </a:r>
          </a:p>
        </p:txBody>
      </p:sp>
      <p:sp>
        <p:nvSpPr>
          <p:cNvPr id="15" name="Rounded Rectangle 14">
            <a:extLst>
              <a:ext uri="{FF2B5EF4-FFF2-40B4-BE49-F238E27FC236}">
                <a16:creationId xmlns:a16="http://schemas.microsoft.com/office/drawing/2014/main" id="{EC2C400B-F978-16EE-CFA7-B1AFCD972044}"/>
              </a:ext>
            </a:extLst>
          </p:cNvPr>
          <p:cNvSpPr/>
          <p:nvPr/>
        </p:nvSpPr>
        <p:spPr>
          <a:xfrm>
            <a:off x="5356916" y="4815369"/>
            <a:ext cx="1646835" cy="702527"/>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Asthma</a:t>
            </a:r>
          </a:p>
        </p:txBody>
      </p:sp>
      <p:sp>
        <p:nvSpPr>
          <p:cNvPr id="16" name="Rounded Rectangle 15">
            <a:extLst>
              <a:ext uri="{FF2B5EF4-FFF2-40B4-BE49-F238E27FC236}">
                <a16:creationId xmlns:a16="http://schemas.microsoft.com/office/drawing/2014/main" id="{4C9C044D-4823-360A-0A75-FF7463F516A3}"/>
              </a:ext>
            </a:extLst>
          </p:cNvPr>
          <p:cNvSpPr/>
          <p:nvPr/>
        </p:nvSpPr>
        <p:spPr>
          <a:xfrm>
            <a:off x="9650029" y="4820529"/>
            <a:ext cx="1646835" cy="702527"/>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Lung Cancer</a:t>
            </a:r>
          </a:p>
        </p:txBody>
      </p:sp>
    </p:spTree>
    <p:extLst>
      <p:ext uri="{BB962C8B-B14F-4D97-AF65-F5344CB8AC3E}">
        <p14:creationId xmlns:p14="http://schemas.microsoft.com/office/powerpoint/2010/main" val="153642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E8AA7-98EC-F30E-E2DC-3E8E61A1DA9C}"/>
              </a:ext>
            </a:extLst>
          </p:cNvPr>
          <p:cNvSpPr>
            <a:spLocks noGrp="1"/>
          </p:cNvSpPr>
          <p:nvPr>
            <p:ph type="title"/>
          </p:nvPr>
        </p:nvSpPr>
        <p:spPr>
          <a:xfrm>
            <a:off x="5162550" y="1562669"/>
            <a:ext cx="5636113" cy="2456597"/>
          </a:xfrm>
        </p:spPr>
        <p:txBody>
          <a:bodyPr vert="horz" lIns="91440" tIns="45720" rIns="91440" bIns="45720" rtlCol="0" anchor="b">
            <a:normAutofit/>
          </a:bodyPr>
          <a:lstStyle/>
          <a:p>
            <a:pPr algn="ctr"/>
            <a:r>
              <a:rPr lang="en-US" dirty="0">
                <a:solidFill>
                  <a:schemeClr val="tx1">
                    <a:lumMod val="85000"/>
                    <a:lumOff val="15000"/>
                  </a:schemeClr>
                </a:solidFill>
              </a:rPr>
              <a:t>What is being done currently?</a:t>
            </a:r>
          </a:p>
        </p:txBody>
      </p:sp>
      <p:pic>
        <p:nvPicPr>
          <p:cNvPr id="34" name="Picture 33" descr="Electronic components on a white background">
            <a:extLst>
              <a:ext uri="{FF2B5EF4-FFF2-40B4-BE49-F238E27FC236}">
                <a16:creationId xmlns:a16="http://schemas.microsoft.com/office/drawing/2014/main" id="{C3F43D5F-CCF2-51F8-A521-A147EE2E3DFC}"/>
              </a:ext>
            </a:extLst>
          </p:cNvPr>
          <p:cNvPicPr>
            <a:picLocks noChangeAspect="1"/>
          </p:cNvPicPr>
          <p:nvPr/>
        </p:nvPicPr>
        <p:blipFill rotWithShape="1">
          <a:blip r:embed="rId3"/>
          <a:srcRect l="65257" r="-1" b="-1"/>
          <a:stretch/>
        </p:blipFill>
        <p:spPr>
          <a:xfrm>
            <a:off x="-7266" y="10"/>
            <a:ext cx="3569616"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Tree>
    <p:extLst>
      <p:ext uri="{BB962C8B-B14F-4D97-AF65-F5344CB8AC3E}">
        <p14:creationId xmlns:p14="http://schemas.microsoft.com/office/powerpoint/2010/main" val="83090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D3AF2-9198-62C8-AE76-FAF043FB3574}"/>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Our Solution</a:t>
            </a:r>
          </a:p>
        </p:txBody>
      </p:sp>
      <p:sp>
        <p:nvSpPr>
          <p:cNvPr id="12" name="Rounded Rectangle 11">
            <a:extLst>
              <a:ext uri="{FF2B5EF4-FFF2-40B4-BE49-F238E27FC236}">
                <a16:creationId xmlns:a16="http://schemas.microsoft.com/office/drawing/2014/main" id="{71C6A217-1E44-36C9-913F-1EC25D54B8A8}"/>
              </a:ext>
            </a:extLst>
          </p:cNvPr>
          <p:cNvSpPr/>
          <p:nvPr/>
        </p:nvSpPr>
        <p:spPr>
          <a:xfrm>
            <a:off x="4905052" y="2906009"/>
            <a:ext cx="1480762" cy="11323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43133">
              <a:spcAft>
                <a:spcPts val="378"/>
              </a:spcAft>
            </a:pPr>
            <a:r>
              <a:rPr lang="en-US" sz="1463" kern="1200" dirty="0">
                <a:solidFill>
                  <a:srgbClr val="555555"/>
                </a:solidFill>
                <a:latin typeface="+mn-lt"/>
                <a:ea typeface="+mn-ea"/>
                <a:cs typeface="+mn-cs"/>
              </a:rPr>
              <a:t>Sensor to detect air pollution</a:t>
            </a:r>
            <a:endParaRPr lang="en-US" dirty="0"/>
          </a:p>
        </p:txBody>
      </p:sp>
      <p:sp>
        <p:nvSpPr>
          <p:cNvPr id="13" name="Rounded Rectangle 12">
            <a:extLst>
              <a:ext uri="{FF2B5EF4-FFF2-40B4-BE49-F238E27FC236}">
                <a16:creationId xmlns:a16="http://schemas.microsoft.com/office/drawing/2014/main" id="{6E0EE785-2AB3-3F7F-01F2-72E66008FBDA}"/>
              </a:ext>
            </a:extLst>
          </p:cNvPr>
          <p:cNvSpPr/>
          <p:nvPr/>
        </p:nvSpPr>
        <p:spPr>
          <a:xfrm>
            <a:off x="7572602" y="2906009"/>
            <a:ext cx="1480762" cy="11323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43133">
              <a:spcAft>
                <a:spcPts val="378"/>
              </a:spcAft>
            </a:pPr>
            <a:r>
              <a:rPr lang="en-US" sz="1463" kern="1200" dirty="0">
                <a:solidFill>
                  <a:srgbClr val="555555"/>
                </a:solidFill>
                <a:latin typeface="+mn-lt"/>
                <a:ea typeface="+mn-ea"/>
                <a:cs typeface="+mn-cs"/>
              </a:rPr>
              <a:t>Traffic Imagery to validate the number of cars</a:t>
            </a:r>
            <a:endParaRPr lang="en-US" dirty="0"/>
          </a:p>
        </p:txBody>
      </p:sp>
      <p:sp>
        <p:nvSpPr>
          <p:cNvPr id="14" name="Rounded Rectangle 13">
            <a:extLst>
              <a:ext uri="{FF2B5EF4-FFF2-40B4-BE49-F238E27FC236}">
                <a16:creationId xmlns:a16="http://schemas.microsoft.com/office/drawing/2014/main" id="{F959D3E8-7679-FE76-8648-78394BC52C78}"/>
              </a:ext>
            </a:extLst>
          </p:cNvPr>
          <p:cNvSpPr/>
          <p:nvPr/>
        </p:nvSpPr>
        <p:spPr>
          <a:xfrm>
            <a:off x="10091123" y="2906009"/>
            <a:ext cx="1480762" cy="11323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743133">
              <a:spcAft>
                <a:spcPts val="378"/>
              </a:spcAft>
            </a:pPr>
            <a:r>
              <a:rPr lang="en-US" sz="1463" kern="1200" dirty="0">
                <a:solidFill>
                  <a:srgbClr val="555555"/>
                </a:solidFill>
                <a:latin typeface="+mn-lt"/>
                <a:ea typeface="+mn-ea"/>
                <a:cs typeface="+mn-cs"/>
              </a:rPr>
              <a:t>LSTM model for predicting future traffic</a:t>
            </a:r>
            <a:endParaRPr lang="en-US" dirty="0"/>
          </a:p>
        </p:txBody>
      </p:sp>
      <p:cxnSp>
        <p:nvCxnSpPr>
          <p:cNvPr id="16" name="Straight Arrow Connector 15">
            <a:extLst>
              <a:ext uri="{FF2B5EF4-FFF2-40B4-BE49-F238E27FC236}">
                <a16:creationId xmlns:a16="http://schemas.microsoft.com/office/drawing/2014/main" id="{E30E37DF-57F9-3B07-0A9E-790D7A4EED2F}"/>
              </a:ext>
            </a:extLst>
          </p:cNvPr>
          <p:cNvCxnSpPr>
            <a:cxnSpLocks/>
            <a:stCxn id="12" idx="3"/>
            <a:endCxn id="13" idx="1"/>
          </p:cNvCxnSpPr>
          <p:nvPr/>
        </p:nvCxnSpPr>
        <p:spPr>
          <a:xfrm>
            <a:off x="6385814" y="3472183"/>
            <a:ext cx="1186788" cy="0"/>
          </a:xfrm>
          <a:prstGeom prst="straightConnector1">
            <a:avLst/>
          </a:prstGeom>
          <a:ln w="444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Elbow Connector 17">
            <a:extLst>
              <a:ext uri="{FF2B5EF4-FFF2-40B4-BE49-F238E27FC236}">
                <a16:creationId xmlns:a16="http://schemas.microsoft.com/office/drawing/2014/main" id="{E51F4717-E26B-3D24-06BC-E2AA3052670D}"/>
              </a:ext>
            </a:extLst>
          </p:cNvPr>
          <p:cNvCxnSpPr>
            <a:cxnSpLocks/>
          </p:cNvCxnSpPr>
          <p:nvPr/>
        </p:nvCxnSpPr>
        <p:spPr>
          <a:xfrm rot="16200000" flipH="1">
            <a:off x="8233251" y="1450538"/>
            <a:ext cx="10434" cy="5186071"/>
          </a:xfrm>
          <a:prstGeom prst="bentConnector3">
            <a:avLst>
              <a:gd name="adj1" fmla="val 9104346"/>
            </a:avLst>
          </a:prstGeom>
          <a:ln w="444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600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29">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5800"/>
            <a:ext cx="5421703"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F05BE-0BCC-D77E-E931-545B63FC375D}"/>
              </a:ext>
            </a:extLst>
          </p:cNvPr>
          <p:cNvSpPr>
            <a:spLocks noGrp="1"/>
          </p:cNvSpPr>
          <p:nvPr>
            <p:ph type="title"/>
          </p:nvPr>
        </p:nvSpPr>
        <p:spPr>
          <a:xfrm>
            <a:off x="953825" y="-359096"/>
            <a:ext cx="4885650" cy="2481729"/>
          </a:xfrm>
        </p:spPr>
        <p:txBody>
          <a:bodyPr vert="horz" lIns="91440" tIns="45720" rIns="91440" bIns="45720" rtlCol="0" anchor="b">
            <a:normAutofit/>
          </a:bodyPr>
          <a:lstStyle/>
          <a:p>
            <a:pPr algn="ctr"/>
            <a:r>
              <a:rPr lang="en-US" sz="3200" dirty="0">
                <a:solidFill>
                  <a:srgbClr val="595959"/>
                </a:solidFill>
              </a:rPr>
              <a:t>Experimental Procedure – Prototype Sensor</a:t>
            </a:r>
          </a:p>
        </p:txBody>
      </p:sp>
      <p:pic>
        <p:nvPicPr>
          <p:cNvPr id="1025" name="Picture 1" descr="A close-up of a computer&#10;&#10;Description automatically generated">
            <a:extLst>
              <a:ext uri="{FF2B5EF4-FFF2-40B4-BE49-F238E27FC236}">
                <a16:creationId xmlns:a16="http://schemas.microsoft.com/office/drawing/2014/main" id="{4F168867-F812-7391-5F44-7A14A00DB9D5}"/>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t="8162" r="1" b="14008"/>
          <a:stretch>
            <a:fillRect/>
          </a:stretch>
        </p:blipFill>
        <p:spPr bwMode="auto">
          <a:xfrm>
            <a:off x="6107503" y="685799"/>
            <a:ext cx="5410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330257-DBF1-E90C-00AE-7FBF0EBC28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ounded Rectangle 13">
            <a:extLst>
              <a:ext uri="{FF2B5EF4-FFF2-40B4-BE49-F238E27FC236}">
                <a16:creationId xmlns:a16="http://schemas.microsoft.com/office/drawing/2014/main" id="{B0D4F354-F295-7C2C-8DCB-78706D718D70}"/>
              </a:ext>
            </a:extLst>
          </p:cNvPr>
          <p:cNvSpPr/>
          <p:nvPr/>
        </p:nvSpPr>
        <p:spPr>
          <a:xfrm>
            <a:off x="3890004" y="4921266"/>
            <a:ext cx="1229120"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Methane</a:t>
            </a:r>
          </a:p>
        </p:txBody>
      </p:sp>
      <p:sp>
        <p:nvSpPr>
          <p:cNvPr id="15" name="Rounded Rectangle 14">
            <a:extLst>
              <a:ext uri="{FF2B5EF4-FFF2-40B4-BE49-F238E27FC236}">
                <a16:creationId xmlns:a16="http://schemas.microsoft.com/office/drawing/2014/main" id="{84CFAF0A-DDBD-F138-AF94-EFCA9B31956B}"/>
              </a:ext>
            </a:extLst>
          </p:cNvPr>
          <p:cNvSpPr/>
          <p:nvPr/>
        </p:nvSpPr>
        <p:spPr>
          <a:xfrm>
            <a:off x="1754596" y="2256388"/>
            <a:ext cx="1229120"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PM 2.5</a:t>
            </a:r>
          </a:p>
        </p:txBody>
      </p:sp>
      <p:sp>
        <p:nvSpPr>
          <p:cNvPr id="16" name="Rounded Rectangle 15">
            <a:extLst>
              <a:ext uri="{FF2B5EF4-FFF2-40B4-BE49-F238E27FC236}">
                <a16:creationId xmlns:a16="http://schemas.microsoft.com/office/drawing/2014/main" id="{730CCA1E-BBB1-2A65-FC42-9C91971852C5}"/>
              </a:ext>
            </a:extLst>
          </p:cNvPr>
          <p:cNvSpPr/>
          <p:nvPr/>
        </p:nvSpPr>
        <p:spPr>
          <a:xfrm>
            <a:off x="1590951" y="3559466"/>
            <a:ext cx="1760299"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Temperature- Humidity </a:t>
            </a:r>
          </a:p>
        </p:txBody>
      </p:sp>
      <p:sp>
        <p:nvSpPr>
          <p:cNvPr id="17" name="Rounded Rectangle 16">
            <a:extLst>
              <a:ext uri="{FF2B5EF4-FFF2-40B4-BE49-F238E27FC236}">
                <a16:creationId xmlns:a16="http://schemas.microsoft.com/office/drawing/2014/main" id="{94365A63-20BC-9B3F-AA07-2F86213F6E54}"/>
              </a:ext>
            </a:extLst>
          </p:cNvPr>
          <p:cNvSpPr/>
          <p:nvPr/>
        </p:nvSpPr>
        <p:spPr>
          <a:xfrm>
            <a:off x="3890004" y="2256388"/>
            <a:ext cx="1229120"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Volatile Gases</a:t>
            </a:r>
          </a:p>
        </p:txBody>
      </p:sp>
      <p:sp>
        <p:nvSpPr>
          <p:cNvPr id="18" name="Rounded Rectangle 17">
            <a:extLst>
              <a:ext uri="{FF2B5EF4-FFF2-40B4-BE49-F238E27FC236}">
                <a16:creationId xmlns:a16="http://schemas.microsoft.com/office/drawing/2014/main" id="{F477C302-0467-ED3A-E4A3-83599555C8DF}"/>
              </a:ext>
            </a:extLst>
          </p:cNvPr>
          <p:cNvSpPr/>
          <p:nvPr/>
        </p:nvSpPr>
        <p:spPr>
          <a:xfrm>
            <a:off x="3890004" y="3559466"/>
            <a:ext cx="1229120"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CO2</a:t>
            </a:r>
          </a:p>
        </p:txBody>
      </p:sp>
      <p:sp>
        <p:nvSpPr>
          <p:cNvPr id="19" name="Rounded Rectangle 18">
            <a:extLst>
              <a:ext uri="{FF2B5EF4-FFF2-40B4-BE49-F238E27FC236}">
                <a16:creationId xmlns:a16="http://schemas.microsoft.com/office/drawing/2014/main" id="{174A625E-A802-888C-FDE6-A3CE9F658D2B}"/>
              </a:ext>
            </a:extLst>
          </p:cNvPr>
          <p:cNvSpPr/>
          <p:nvPr/>
        </p:nvSpPr>
        <p:spPr>
          <a:xfrm>
            <a:off x="1754596" y="4921266"/>
            <a:ext cx="1229120" cy="766482"/>
          </a:xfrm>
          <a:prstGeom prst="roundRect">
            <a:avLst/>
          </a:prstGeom>
          <a:solidFill>
            <a:schemeClr val="accent2">
              <a:lumMod val="60000"/>
              <a:lumOff val="40000"/>
            </a:schemeClr>
          </a:solidFill>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NO2</a:t>
            </a:r>
          </a:p>
        </p:txBody>
      </p:sp>
    </p:spTree>
    <p:extLst>
      <p:ext uri="{BB962C8B-B14F-4D97-AF65-F5344CB8AC3E}">
        <p14:creationId xmlns:p14="http://schemas.microsoft.com/office/powerpoint/2010/main" val="16398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8" name="Rectangle 3117">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20" name="Group 311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121" name="Straight Connector 312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22" name="Rectangle 312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24" name="Rectangle 31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F05BE-0BCC-D77E-E931-545B63FC375D}"/>
              </a:ext>
            </a:extLst>
          </p:cNvPr>
          <p:cNvSpPr>
            <a:spLocks noGrp="1"/>
          </p:cNvSpPr>
          <p:nvPr>
            <p:ph type="title"/>
          </p:nvPr>
        </p:nvSpPr>
        <p:spPr>
          <a:xfrm>
            <a:off x="1060232" y="3883014"/>
            <a:ext cx="10071536" cy="929750"/>
          </a:xfrm>
        </p:spPr>
        <p:txBody>
          <a:bodyPr vert="horz" lIns="91440" tIns="45720" rIns="91440" bIns="45720" rtlCol="0" anchor="b">
            <a:normAutofit/>
          </a:bodyPr>
          <a:lstStyle/>
          <a:p>
            <a:pPr algn="ctr"/>
            <a:r>
              <a:rPr lang="en-US" kern="1200">
                <a:solidFill>
                  <a:schemeClr val="tx1"/>
                </a:solidFill>
                <a:latin typeface="+mj-lt"/>
                <a:ea typeface="+mj-ea"/>
                <a:cs typeface="+mj-cs"/>
              </a:rPr>
              <a:t>Experimental Procedure – Traffic Detection</a:t>
            </a:r>
          </a:p>
        </p:txBody>
      </p:sp>
      <p:pic>
        <p:nvPicPr>
          <p:cNvPr id="1025" name="Picture 1" descr="A car parked in a neighborhood&#10;&#10;Description automatically generated with medium confidence">
            <a:extLst>
              <a:ext uri="{FF2B5EF4-FFF2-40B4-BE49-F238E27FC236}">
                <a16:creationId xmlns:a16="http://schemas.microsoft.com/office/drawing/2014/main" id="{763BAA5C-B47A-3284-6C73-E3E4D70BC3FD}"/>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r="5305" b="-1"/>
          <a:stretch>
            <a:fillRect/>
          </a:stretch>
        </p:blipFill>
        <p:spPr bwMode="auto">
          <a:xfrm>
            <a:off x="897717" y="621323"/>
            <a:ext cx="5069590" cy="30248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4476709-EE75-5C01-DD05-B5B31906E2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 r="7690"/>
          <a:stretch/>
        </p:blipFill>
        <p:spPr bwMode="auto">
          <a:xfrm>
            <a:off x="6228507" y="621323"/>
            <a:ext cx="5065776" cy="30248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B45003A-1943-9CFB-289E-89F594D938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72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F05BE-0BCC-D77E-E931-545B63FC375D}"/>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Experimental Procedure - Forecasting</a:t>
            </a:r>
            <a:endParaRPr lang="en-US" sz="5200" kern="1200" dirty="0">
              <a:solidFill>
                <a:schemeClr val="tx1"/>
              </a:solidFill>
              <a:latin typeface="+mj-lt"/>
              <a:ea typeface="+mj-ea"/>
              <a:cs typeface="+mj-cs"/>
            </a:endParaRPr>
          </a:p>
        </p:txBody>
      </p:sp>
      <p:pic>
        <p:nvPicPr>
          <p:cNvPr id="2050" name="Picture 2">
            <a:extLst>
              <a:ext uri="{FF2B5EF4-FFF2-40B4-BE49-F238E27FC236}">
                <a16:creationId xmlns:a16="http://schemas.microsoft.com/office/drawing/2014/main" id="{73622F53-42C8-F5B1-975B-A71C047B77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6314" y="1690688"/>
            <a:ext cx="8856323"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65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F5A55-3D61-C577-83F2-E0F8C0EFEC9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Results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graph with colored lines and numbers&#10;&#10;Description automatically generated">
            <a:extLst>
              <a:ext uri="{FF2B5EF4-FFF2-40B4-BE49-F238E27FC236}">
                <a16:creationId xmlns:a16="http://schemas.microsoft.com/office/drawing/2014/main" id="{1E48083B-40F4-D7BB-67F3-6297FCCC9B8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514360" y="2642616"/>
            <a:ext cx="5225775" cy="3605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A graph with colored lines and numbers&#10;&#10;Description automatically generated">
            <a:extLst>
              <a:ext uri="{FF2B5EF4-FFF2-40B4-BE49-F238E27FC236}">
                <a16:creationId xmlns:a16="http://schemas.microsoft.com/office/drawing/2014/main" id="{71BFFD8C-8C21-AF8B-57CE-E6AB4FCA1282}"/>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tretch>
            <a:fillRect/>
          </a:stretch>
        </p:blipFill>
        <p:spPr bwMode="auto">
          <a:xfrm>
            <a:off x="6254496" y="2648895"/>
            <a:ext cx="5614416" cy="3593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3947AD-5062-81B9-513C-6D54220B7F64}"/>
              </a:ext>
            </a:extLst>
          </p:cNvPr>
          <p:cNvSpPr txBox="1"/>
          <p:nvPr/>
        </p:nvSpPr>
        <p:spPr>
          <a:xfrm>
            <a:off x="2616627" y="6242121"/>
            <a:ext cx="1489510" cy="369332"/>
          </a:xfrm>
          <a:prstGeom prst="rect">
            <a:avLst/>
          </a:prstGeom>
          <a:noFill/>
        </p:spPr>
        <p:txBody>
          <a:bodyPr wrap="none" rtlCol="0">
            <a:spAutoFit/>
          </a:bodyPr>
          <a:lstStyle/>
          <a:p>
            <a:r>
              <a:rPr lang="en-US" dirty="0"/>
              <a:t>Experiment 1</a:t>
            </a:r>
          </a:p>
        </p:txBody>
      </p:sp>
      <p:sp>
        <p:nvSpPr>
          <p:cNvPr id="6" name="TextBox 5">
            <a:extLst>
              <a:ext uri="{FF2B5EF4-FFF2-40B4-BE49-F238E27FC236}">
                <a16:creationId xmlns:a16="http://schemas.microsoft.com/office/drawing/2014/main" id="{3ED6AA49-48C6-4712-6FCC-D53BB11AA2DD}"/>
              </a:ext>
            </a:extLst>
          </p:cNvPr>
          <p:cNvSpPr txBox="1"/>
          <p:nvPr/>
        </p:nvSpPr>
        <p:spPr>
          <a:xfrm>
            <a:off x="8830618" y="6216134"/>
            <a:ext cx="1489510" cy="369332"/>
          </a:xfrm>
          <a:prstGeom prst="rect">
            <a:avLst/>
          </a:prstGeom>
          <a:noFill/>
        </p:spPr>
        <p:txBody>
          <a:bodyPr wrap="none" rtlCol="0">
            <a:spAutoFit/>
          </a:bodyPr>
          <a:lstStyle/>
          <a:p>
            <a:r>
              <a:rPr lang="en-US" dirty="0"/>
              <a:t>Experiment 2</a:t>
            </a:r>
          </a:p>
        </p:txBody>
      </p:sp>
    </p:spTree>
    <p:extLst>
      <p:ext uri="{BB962C8B-B14F-4D97-AF65-F5344CB8AC3E}">
        <p14:creationId xmlns:p14="http://schemas.microsoft.com/office/powerpoint/2010/main" val="3908061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F5A55-3D61-C577-83F2-E0F8C0EFEC9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Results</a:t>
            </a:r>
          </a:p>
        </p:txBody>
      </p:sp>
      <p:sp>
        <p:nvSpPr>
          <p:cNvPr id="3" name="TextBox 2">
            <a:extLst>
              <a:ext uri="{FF2B5EF4-FFF2-40B4-BE49-F238E27FC236}">
                <a16:creationId xmlns:a16="http://schemas.microsoft.com/office/drawing/2014/main" id="{7C3947AD-5062-81B9-513C-6D54220B7F64}"/>
              </a:ext>
            </a:extLst>
          </p:cNvPr>
          <p:cNvSpPr txBox="1"/>
          <p:nvPr/>
        </p:nvSpPr>
        <p:spPr>
          <a:xfrm>
            <a:off x="1001684" y="1670857"/>
            <a:ext cx="10178934" cy="557901"/>
          </a:xfrm>
          <a:prstGeom prst="rect">
            <a:avLst/>
          </a:prstGeom>
        </p:spPr>
        <p:txBody>
          <a:bodyPr vert="horz" lIns="91440" tIns="45720" rIns="91440" bIns="45720" rtlCol="0">
            <a:normAutofit/>
          </a:bodyPr>
          <a:lstStyle/>
          <a:p>
            <a:pPr algn="ctr">
              <a:lnSpc>
                <a:spcPct val="90000"/>
              </a:lnSpc>
              <a:spcBef>
                <a:spcPts val="1000"/>
              </a:spcBef>
            </a:pPr>
            <a:endParaRPr lang="en-US" sz="2400" kern="1200" dirty="0">
              <a:solidFill>
                <a:schemeClr val="tx1"/>
              </a:solidFill>
              <a:latin typeface="+mn-lt"/>
              <a:ea typeface="+mn-ea"/>
              <a:cs typeface="+mn-cs"/>
            </a:endParaRPr>
          </a:p>
        </p:txBody>
      </p:sp>
      <p:pic>
        <p:nvPicPr>
          <p:cNvPr id="7" name="Picture 1" descr="A diagram of a graph&#10;&#10;Description automatically generated with medium confidence">
            <a:extLst>
              <a:ext uri="{FF2B5EF4-FFF2-40B4-BE49-F238E27FC236}">
                <a16:creationId xmlns:a16="http://schemas.microsoft.com/office/drawing/2014/main" id="{46C72FF2-94C4-A148-FE33-7B7A75233CF5}"/>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r="-2" b="23603"/>
          <a:stretch>
            <a:fillRect/>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graph of different colored lines&#10;&#10;Description automatically generated">
            <a:extLst>
              <a:ext uri="{FF2B5EF4-FFF2-40B4-BE49-F238E27FC236}">
                <a16:creationId xmlns:a16="http://schemas.microsoft.com/office/drawing/2014/main" id="{90EF0216-C8C2-17A2-4B4D-69F63AD8AB51}"/>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t="194" r="-2" b="5386"/>
          <a:stretch>
            <a:fillRect/>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D6AA49-48C6-4712-6FCC-D53BB11AA2DD}"/>
              </a:ext>
            </a:extLst>
          </p:cNvPr>
          <p:cNvSpPr txBox="1"/>
          <p:nvPr/>
        </p:nvSpPr>
        <p:spPr>
          <a:xfrm>
            <a:off x="8346840" y="6331811"/>
            <a:ext cx="1489510" cy="369332"/>
          </a:xfrm>
          <a:prstGeom prst="rect">
            <a:avLst/>
          </a:prstGeom>
          <a:noFill/>
        </p:spPr>
        <p:txBody>
          <a:bodyPr wrap="none" rtlCol="0">
            <a:spAutoFit/>
          </a:bodyPr>
          <a:lstStyle/>
          <a:p>
            <a:pPr>
              <a:spcAft>
                <a:spcPts val="600"/>
              </a:spcAft>
            </a:pPr>
            <a:r>
              <a:rPr lang="en-US" dirty="0"/>
              <a:t>Experiment 2</a:t>
            </a:r>
          </a:p>
        </p:txBody>
      </p:sp>
      <p:sp>
        <p:nvSpPr>
          <p:cNvPr id="9" name="TextBox 8">
            <a:extLst>
              <a:ext uri="{FF2B5EF4-FFF2-40B4-BE49-F238E27FC236}">
                <a16:creationId xmlns:a16="http://schemas.microsoft.com/office/drawing/2014/main" id="{3DD8C98B-0160-BF0F-A7F8-B76EFE45C9AF}"/>
              </a:ext>
            </a:extLst>
          </p:cNvPr>
          <p:cNvSpPr txBox="1"/>
          <p:nvPr/>
        </p:nvSpPr>
        <p:spPr>
          <a:xfrm>
            <a:off x="2355651" y="6348634"/>
            <a:ext cx="1489510" cy="369332"/>
          </a:xfrm>
          <a:prstGeom prst="rect">
            <a:avLst/>
          </a:prstGeom>
          <a:noFill/>
        </p:spPr>
        <p:txBody>
          <a:bodyPr wrap="none" rtlCol="0">
            <a:spAutoFit/>
          </a:bodyPr>
          <a:lstStyle/>
          <a:p>
            <a:pPr>
              <a:spcAft>
                <a:spcPts val="600"/>
              </a:spcAft>
            </a:pPr>
            <a:r>
              <a:rPr lang="en-US" dirty="0"/>
              <a:t>Experiment 1</a:t>
            </a:r>
          </a:p>
        </p:txBody>
      </p:sp>
    </p:spTree>
    <p:extLst>
      <p:ext uri="{BB962C8B-B14F-4D97-AF65-F5344CB8AC3E}">
        <p14:creationId xmlns:p14="http://schemas.microsoft.com/office/powerpoint/2010/main" val="390904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516</TotalTime>
  <Words>1493</Words>
  <Application>Microsoft Macintosh PowerPoint</Application>
  <PresentationFormat>Widescreen</PresentationFormat>
  <Paragraphs>86</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Inter</vt:lpstr>
      <vt:lpstr>Symbol</vt:lpstr>
      <vt:lpstr>Office Theme</vt:lpstr>
      <vt:lpstr>AI-Enabled Traffic  and  Pollution Prediction </vt:lpstr>
      <vt:lpstr>Why is traffic related pollution important to monitor for communities?</vt:lpstr>
      <vt:lpstr>What is being done currently?</vt:lpstr>
      <vt:lpstr>Our Solution</vt:lpstr>
      <vt:lpstr>Experimental Procedure – Prototype Sensor</vt:lpstr>
      <vt:lpstr>Experimental Procedure – Traffic Detection</vt:lpstr>
      <vt:lpstr>Experimental Procedure - Forecasting</vt:lpstr>
      <vt:lpstr>Results</vt:lpstr>
      <vt:lpstr>Results</vt:lpstr>
      <vt:lpstr>Discussion of Results</vt:lpstr>
      <vt:lpstr>Journey through the Project</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AI-ENABLED TRAFFIC  &amp;  POLLUTION PREDICTION </dc:title>
  <dc:creator>Aaditya Jhamb (PUPIL-20)</dc:creator>
  <cp:lastModifiedBy>Aaditya Jhamb (PUPIL-20)</cp:lastModifiedBy>
  <cp:revision>17</cp:revision>
  <dcterms:created xsi:type="dcterms:W3CDTF">2024-05-04T15:05:06Z</dcterms:created>
  <dcterms:modified xsi:type="dcterms:W3CDTF">2025-01-19T17:34:49Z</dcterms:modified>
</cp:coreProperties>
</file>